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omic Neue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micNeue-regular.fntdata"/><Relationship Id="rId21" Type="http://schemas.openxmlformats.org/officeDocument/2006/relationships/slide" Target="slides/slide16.xml"/><Relationship Id="rId24" Type="http://schemas.openxmlformats.org/officeDocument/2006/relationships/font" Target="fonts/ComicNeue-italic.fntdata"/><Relationship Id="rId23" Type="http://schemas.openxmlformats.org/officeDocument/2006/relationships/font" Target="fonts/Comic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ComicNeue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ae2dfde0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ae2dfde0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ae2dfde0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ae2dfde0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ae2dfde0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ae2dfde0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ae2dfde0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ae2dfde0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ae2dfde0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ae2dfde0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ae2dfde0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ae2dfde0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ae2dfde0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ae2dfde0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ae2dfde0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ae2dfde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ae2dfde0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ae2dfde0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e2dfde0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e2dfde0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e2dfde0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e2dfde0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ae2dfde0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ae2dfde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ae2dfde0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e2dfde0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ae2dfde0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ae2dfde0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ae2dfde0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ae2dfde0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52350" y="1116425"/>
            <a:ext cx="60708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980">
                <a:latin typeface="Roboto Mono"/>
                <a:ea typeface="Roboto Mono"/>
                <a:cs typeface="Roboto Mono"/>
                <a:sym typeface="Roboto Mono"/>
              </a:rPr>
              <a:t>Electronic Voting</a:t>
            </a:r>
            <a:endParaRPr b="1" sz="498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086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And why it’s a horrible idea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08600" y="3478250"/>
            <a:ext cx="386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how I try to fix it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44400" y="4034925"/>
            <a:ext cx="272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fail miserably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5" y="152400"/>
            <a:ext cx="74058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0" y="152400"/>
            <a:ext cx="382605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254" y="337925"/>
            <a:ext cx="4850145" cy="446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22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/>
              <a:t>And then I realized how dumb I am</a:t>
            </a:r>
            <a:endParaRPr b="1" sz="35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27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Proxy Vote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A physical version of the man-in-the middle attack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Hardware  &amp; Software Failures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People failing to learn system / </a:t>
            </a: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Accessibility</a:t>
            </a: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As listed earlier, anonymity, </a:t>
            </a: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security,  privacy &amp; transparency 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Costs, both CapEx and OpEx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The insane logistics of transporting whole computers instead of ballot boxes (if you thought the internet / blockchain / ipfs / cool-new-tech-you-heard-about-yesterday was a solution then you should really not be building voting systems)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LITERAL COSMIC RAYS (see the Maria Vindevogel incident)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Its as easy to change one vote as it is to change 100, 100000, or other larger numbers you should use scientific notation for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-342194" lvl="0" marL="457200" rtl="0" algn="l">
              <a:spcBef>
                <a:spcPts val="0"/>
              </a:spcBef>
              <a:spcAft>
                <a:spcPts val="0"/>
              </a:spcAft>
              <a:buSzPts val="1789"/>
              <a:buFont typeface="Roboto Mono"/>
              <a:buAutoNum type="arabicPeriod"/>
            </a:pPr>
            <a:r>
              <a:rPr lang="en" sz="1788">
                <a:latin typeface="Roboto Mono"/>
                <a:ea typeface="Roboto Mono"/>
                <a:cs typeface="Roboto Mono"/>
                <a:sym typeface="Roboto Mono"/>
              </a:rPr>
              <a:t>People being People</a:t>
            </a:r>
            <a:endParaRPr sz="1788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8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946950" y="1829550"/>
            <a:ext cx="7250100" cy="14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20">
                <a:latin typeface="Roboto Mono"/>
                <a:ea typeface="Roboto Mono"/>
                <a:cs typeface="Roboto Mono"/>
                <a:sym typeface="Roboto Mono"/>
              </a:rPr>
              <a:t>Computers are loyal</a:t>
            </a:r>
            <a:endParaRPr b="1" sz="482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25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7224575" y="365525"/>
            <a:ext cx="151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Doom running on an EVM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Defcon 2019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2187100" y="1235100"/>
            <a:ext cx="215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Thanks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800" y="1191238"/>
            <a:ext cx="2333625" cy="3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229650" y="4628325"/>
            <a:ext cx="26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Completely real person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423575" y="168000"/>
            <a:ext cx="1878300" cy="1188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479675" y="538800"/>
            <a:ext cx="176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Neue"/>
                <a:ea typeface="Comic Neue"/>
                <a:cs typeface="Comic Neue"/>
                <a:sym typeface="Comic Neue"/>
              </a:rPr>
              <a:t>Tell me your vote</a:t>
            </a:r>
            <a:endParaRPr sz="1700">
              <a:latin typeface="Comic Neue"/>
              <a:ea typeface="Comic Neue"/>
              <a:cs typeface="Comic Neue"/>
              <a:sym typeface="Comic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755450" y="1678525"/>
            <a:ext cx="5633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Computer</a:t>
            </a:r>
            <a:endParaRPr b="1" sz="7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913200" y="4331875"/>
            <a:ext cx="731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 didn’t find a half decent image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169025" y="376125"/>
            <a:ext cx="652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 </a:t>
            </a:r>
            <a:r>
              <a:rPr b="1" lang="en" sz="4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Anonymity</a:t>
            </a:r>
            <a:r>
              <a:rPr b="1" lang="en" sz="3700">
                <a:solidFill>
                  <a:schemeClr val="dk1"/>
                </a:solidFill>
              </a:rPr>
              <a:t> </a:t>
            </a:r>
            <a:endParaRPr b="1" sz="3700"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25" y="1566189"/>
            <a:ext cx="2093353" cy="30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229650" y="4628325"/>
            <a:ext cx="26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Completely real person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08525" y="376125"/>
            <a:ext cx="8865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2. Trust, or the lack of it</a:t>
            </a:r>
            <a:endParaRPr b="1" sz="310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812400" y="2008125"/>
            <a:ext cx="751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Essentially,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you never trust one person / thing with the results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Which you do, with a any voting ‘machine’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75" y="459987"/>
            <a:ext cx="7508451" cy="4223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8"/>
          <p:cNvCxnSpPr/>
          <p:nvPr/>
        </p:nvCxnSpPr>
        <p:spPr>
          <a:xfrm flipH="1">
            <a:off x="6217225" y="185250"/>
            <a:ext cx="42300" cy="1389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8"/>
          <p:cNvCxnSpPr/>
          <p:nvPr/>
        </p:nvCxnSpPr>
        <p:spPr>
          <a:xfrm rot="10800000">
            <a:off x="6068650" y="2560950"/>
            <a:ext cx="1484700" cy="26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190275" y="429175"/>
            <a:ext cx="627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Soft-ware</a:t>
            </a:r>
            <a:endParaRPr b="1" sz="6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190275" y="1952525"/>
            <a:ext cx="655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How due to ensure that a software </a:t>
            </a:r>
            <a:r>
              <a:rPr lang="en" sz="21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hasn’t been tampered with</a:t>
            </a:r>
            <a:endParaRPr sz="2100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698013" y="3642475"/>
            <a:ext cx="102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code</a:t>
            </a:r>
            <a:endParaRPr sz="2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9"/>
          <p:cNvCxnSpPr/>
          <p:nvPr/>
        </p:nvCxnSpPr>
        <p:spPr>
          <a:xfrm flipH="1" rot="10800000">
            <a:off x="2901713" y="3931975"/>
            <a:ext cx="2131800" cy="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9"/>
          <p:cNvSpPr txBox="1"/>
          <p:nvPr/>
        </p:nvSpPr>
        <p:spPr>
          <a:xfrm>
            <a:off x="5144688" y="3580975"/>
            <a:ext cx="230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c13367945d5d4c91047b3b50234aa7ab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1646275" y="3245575"/>
            <a:ext cx="5774700" cy="1378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7882275" y="4743300"/>
            <a:ext cx="14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Its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67575" y="323125"/>
            <a:ext cx="531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Redundancy</a:t>
            </a: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Maybe?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424" y="1644225"/>
            <a:ext cx="969626" cy="934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 flipH="1" rot="10800000">
            <a:off x="2688100" y="2108174"/>
            <a:ext cx="11514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538" y="1535912"/>
            <a:ext cx="1151400" cy="11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0"/>
          <p:cNvCxnSpPr/>
          <p:nvPr/>
        </p:nvCxnSpPr>
        <p:spPr>
          <a:xfrm>
            <a:off x="5253013" y="2109687"/>
            <a:ext cx="1113600" cy="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438" y="1644225"/>
            <a:ext cx="1077150" cy="1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0763" y="3197975"/>
            <a:ext cx="1466003" cy="152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0"/>
          <p:cNvCxnSpPr/>
          <p:nvPr/>
        </p:nvCxnSpPr>
        <p:spPr>
          <a:xfrm>
            <a:off x="4030099" y="3876435"/>
            <a:ext cx="1185000" cy="4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290" y="3360794"/>
            <a:ext cx="1146148" cy="12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606975" y="492775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723625" y="333700"/>
            <a:ext cx="7975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Anonymity</a:t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Trust</a:t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Fixing double votes </a:t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Ensure that Tallying / Count isn’t biased</a:t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Some </a:t>
            </a:r>
            <a:r>
              <a:rPr b="1"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redundancy </a:t>
            </a:r>
            <a:endParaRPr b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